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257" autoAdjust="0"/>
  </p:normalViewPr>
  <p:slideViewPr>
    <p:cSldViewPr>
      <p:cViewPr varScale="1">
        <p:scale>
          <a:sx n="64" d="100"/>
          <a:sy n="64" d="100"/>
        </p:scale>
        <p:origin x="156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0F010E-59AC-43CE-9243-09BE6A5C070D}" type="datetimeFigureOut">
              <a:rPr lang="en-US" smtClean="0"/>
              <a:pPr/>
              <a:t>11/28/2020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1588B7-32CF-428F-8077-51A600F4AC9F}" type="slidenum">
              <a:rPr lang="en-US" smtClean="0"/>
              <a:pPr/>
              <a:t>‹#›</a:t>
            </a:fld>
            <a:endParaRPr lang="en-US"/>
          </a:p>
        </p:txBody>
      </p:sp>
    </p:spTree>
    <p:extLst>
      <p:ext uri="{BB962C8B-B14F-4D97-AF65-F5344CB8AC3E}">
        <p14:creationId xmlns:p14="http://schemas.microsoft.com/office/powerpoint/2010/main" val="139452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corona virus pandemic has influenced major drops in performance</a:t>
            </a:r>
            <a:r>
              <a:rPr lang="en-US" baseline="0" dirty="0" smtClean="0"/>
              <a:t> in the service industry in the United states. The child care sector is one of the greatly impacted sectors. The sector has however been in crisis before the pandemic. Low efforts are put forward to improve the child care programs to make them more accessible or affordable to every person.  The cost of care is also very high which makes it a major health issue which requires </a:t>
            </a:r>
            <a:r>
              <a:rPr lang="en-US" baseline="0" dirty="0" err="1" smtClean="0"/>
              <a:t>adddressing</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F61588B7-32CF-428F-8077-51A600F4AC9F}" type="slidenum">
              <a:rPr lang="en-US" smtClean="0"/>
              <a:pPr/>
              <a:t>2</a:t>
            </a:fld>
            <a:endParaRPr lang="en-US"/>
          </a:p>
        </p:txBody>
      </p:sp>
    </p:spTree>
    <p:extLst>
      <p:ext uri="{BB962C8B-B14F-4D97-AF65-F5344CB8AC3E}">
        <p14:creationId xmlns:p14="http://schemas.microsoft.com/office/powerpoint/2010/main" val="127842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various concepts which</a:t>
            </a:r>
            <a:r>
              <a:rPr lang="en-US" baseline="0" dirty="0" smtClean="0"/>
              <a:t> define the provision of care in for toddlers and children. Health education is important in provision of the services. Health education helps with diagnostic procedures as well as acquisition of resources required for different services. The resources are also important as the provision of services without the resources could be impossible. There is a variety of services required in treating infections or providing care in general. These include normal treatment procedures </a:t>
            </a:r>
            <a:r>
              <a:rPr lang="en-US" baseline="0" smtClean="0"/>
              <a:t>or preventive </a:t>
            </a:r>
            <a:r>
              <a:rPr lang="en-US" baseline="0" dirty="0" smtClean="0"/>
              <a:t>measures such as vaccination. </a:t>
            </a:r>
            <a:endParaRPr lang="en-US" dirty="0"/>
          </a:p>
        </p:txBody>
      </p:sp>
      <p:sp>
        <p:nvSpPr>
          <p:cNvPr id="4" name="Slide Number Placeholder 3"/>
          <p:cNvSpPr>
            <a:spLocks noGrp="1"/>
          </p:cNvSpPr>
          <p:nvPr>
            <p:ph type="sldNum" sz="quarter" idx="10"/>
          </p:nvPr>
        </p:nvSpPr>
        <p:spPr/>
        <p:txBody>
          <a:bodyPr/>
          <a:lstStyle/>
          <a:p>
            <a:fld id="{F61588B7-32CF-428F-8077-51A600F4AC9F}" type="slidenum">
              <a:rPr lang="en-US" smtClean="0"/>
              <a:pPr/>
              <a:t>3</a:t>
            </a:fld>
            <a:endParaRPr lang="en-US"/>
          </a:p>
        </p:txBody>
      </p:sp>
    </p:spTree>
    <p:extLst>
      <p:ext uri="{BB962C8B-B14F-4D97-AF65-F5344CB8AC3E}">
        <p14:creationId xmlns:p14="http://schemas.microsoft.com/office/powerpoint/2010/main" val="689716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Washington family centre is an example of an</a:t>
            </a:r>
            <a:r>
              <a:rPr lang="en-US" baseline="0" dirty="0" smtClean="0"/>
              <a:t> agency devoted to providing child care. The agency provides a database with information regarding all care providers in the region . the agency also creates awareness on what quality care should look like. Individuals can reach the agency for unique type of care for their children </a:t>
            </a:r>
            <a:r>
              <a:rPr lang="en-US" sz="1200" dirty="0" smtClean="0">
                <a:solidFill>
                  <a:sysClr val="windowText" lastClr="000000"/>
                </a:solidFill>
              </a:rPr>
              <a:t>(</a:t>
            </a:r>
            <a:r>
              <a:rPr lang="en-US" sz="1200" dirty="0" err="1" smtClean="0">
                <a:solidFill>
                  <a:sysClr val="windowText" lastClr="000000"/>
                </a:solidFill>
              </a:rPr>
              <a:t>Berrick</a:t>
            </a:r>
            <a:r>
              <a:rPr lang="en-US" sz="1200" dirty="0" smtClean="0">
                <a:solidFill>
                  <a:sysClr val="windowText" lastClr="000000"/>
                </a:solidFill>
              </a:rPr>
              <a:t>, 2017).</a:t>
            </a:r>
            <a:endParaRPr lang="en-US" dirty="0"/>
          </a:p>
        </p:txBody>
      </p:sp>
      <p:sp>
        <p:nvSpPr>
          <p:cNvPr id="4" name="Slide Number Placeholder 3"/>
          <p:cNvSpPr>
            <a:spLocks noGrp="1"/>
          </p:cNvSpPr>
          <p:nvPr>
            <p:ph type="sldNum" sz="quarter" idx="10"/>
          </p:nvPr>
        </p:nvSpPr>
        <p:spPr/>
        <p:txBody>
          <a:bodyPr/>
          <a:lstStyle/>
          <a:p>
            <a:fld id="{F61588B7-32CF-428F-8077-51A600F4AC9F}" type="slidenum">
              <a:rPr lang="en-US" smtClean="0"/>
              <a:pPr/>
              <a:t>4</a:t>
            </a:fld>
            <a:endParaRPr lang="en-US"/>
          </a:p>
        </p:txBody>
      </p:sp>
    </p:spTree>
    <p:extLst>
      <p:ext uri="{BB962C8B-B14F-4D97-AF65-F5344CB8AC3E}">
        <p14:creationId xmlns:p14="http://schemas.microsoft.com/office/powerpoint/2010/main" val="919234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policies relating</a:t>
            </a:r>
            <a:r>
              <a:rPr lang="en-US" baseline="0" dirty="0" smtClean="0"/>
              <a:t> to the provision of care services to the children. Some of the policies include; </a:t>
            </a:r>
            <a:r>
              <a:rPr lang="en-US" dirty="0" smtClean="0"/>
              <a:t>The policy of injury, trauma or illness. Explains the procedures for provision of services on case of injury or trauma. </a:t>
            </a:r>
          </a:p>
          <a:p>
            <a:r>
              <a:rPr lang="en-US" dirty="0" smtClean="0"/>
              <a:t>Administration of medication-Explains the important procedures when medical administration is required for the children.</a:t>
            </a:r>
          </a:p>
          <a:p>
            <a:r>
              <a:rPr lang="en-US" dirty="0" smtClean="0"/>
              <a:t>The Fees policy-The policy sets guidelines for setting up of fees and the collection procedures when providing medical services to children.  </a:t>
            </a:r>
          </a:p>
        </p:txBody>
      </p:sp>
      <p:sp>
        <p:nvSpPr>
          <p:cNvPr id="4" name="Slide Number Placeholder 3"/>
          <p:cNvSpPr>
            <a:spLocks noGrp="1"/>
          </p:cNvSpPr>
          <p:nvPr>
            <p:ph type="sldNum" sz="quarter" idx="10"/>
          </p:nvPr>
        </p:nvSpPr>
        <p:spPr/>
        <p:txBody>
          <a:bodyPr/>
          <a:lstStyle/>
          <a:p>
            <a:fld id="{F61588B7-32CF-428F-8077-51A600F4AC9F}" type="slidenum">
              <a:rPr lang="en-US" smtClean="0"/>
              <a:pPr/>
              <a:t>5</a:t>
            </a:fld>
            <a:endParaRPr lang="en-US"/>
          </a:p>
        </p:txBody>
      </p:sp>
    </p:spTree>
    <p:extLst>
      <p:ext uri="{BB962C8B-B14F-4D97-AF65-F5344CB8AC3E}">
        <p14:creationId xmlns:p14="http://schemas.microsoft.com/office/powerpoint/2010/main" val="3260948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solidFill>
                  <a:sysClr val="windowText" lastClr="000000"/>
                </a:solidFill>
              </a:rPr>
              <a:t>The government role in developing programs for child care should be improved. </a:t>
            </a:r>
          </a:p>
          <a:p>
            <a:r>
              <a:rPr lang="en-US" sz="1200" dirty="0" smtClean="0">
                <a:solidFill>
                  <a:sysClr val="windowText" lastClr="000000"/>
                </a:solidFill>
              </a:rPr>
              <a:t>The childcare services are highly priced which may risk the  lives of young children (</a:t>
            </a:r>
            <a:r>
              <a:rPr lang="en-US" sz="1200" dirty="0" err="1" smtClean="0">
                <a:solidFill>
                  <a:sysClr val="windowText" lastClr="000000"/>
                </a:solidFill>
              </a:rPr>
              <a:t>Berrick</a:t>
            </a:r>
            <a:r>
              <a:rPr lang="en-US" sz="1200" dirty="0" smtClean="0">
                <a:solidFill>
                  <a:sysClr val="windowText" lastClr="000000"/>
                </a:solidFill>
              </a:rPr>
              <a:t>, 2017). </a:t>
            </a:r>
          </a:p>
          <a:p>
            <a:r>
              <a:rPr lang="en-US" sz="1200" dirty="0" smtClean="0">
                <a:solidFill>
                  <a:sysClr val="windowText" lastClr="000000"/>
                </a:solidFill>
              </a:rPr>
              <a:t>The various policies developed to address the issue of child care have not been effective enough to promote better care. </a:t>
            </a:r>
            <a:endParaRPr lang="en-US" sz="1200" smtClean="0">
              <a:solidFill>
                <a:sysClr val="windowText" lastClr="000000"/>
              </a:solidFill>
            </a:endParaRPr>
          </a:p>
          <a:p>
            <a:endParaRPr lang="en-US"/>
          </a:p>
        </p:txBody>
      </p:sp>
      <p:sp>
        <p:nvSpPr>
          <p:cNvPr id="4" name="Slide Number Placeholder 3"/>
          <p:cNvSpPr>
            <a:spLocks noGrp="1"/>
          </p:cNvSpPr>
          <p:nvPr>
            <p:ph type="sldNum" sz="quarter" idx="10"/>
          </p:nvPr>
        </p:nvSpPr>
        <p:spPr/>
        <p:txBody>
          <a:bodyPr/>
          <a:lstStyle/>
          <a:p>
            <a:fld id="{F61588B7-32CF-428F-8077-51A600F4AC9F}" type="slidenum">
              <a:rPr lang="en-US" smtClean="0"/>
              <a:pPr/>
              <a:t>6</a:t>
            </a:fld>
            <a:endParaRPr lang="en-US"/>
          </a:p>
        </p:txBody>
      </p:sp>
    </p:spTree>
    <p:extLst>
      <p:ext uri="{BB962C8B-B14F-4D97-AF65-F5344CB8AC3E}">
        <p14:creationId xmlns:p14="http://schemas.microsoft.com/office/powerpoint/2010/main" val="3965827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1078108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382554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2161781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37416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2964851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1843772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515848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1969460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707417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48997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55370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2075802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27272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4244930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2782792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3DDC3D-1DB5-4CCE-BE18-BE8C79AAE8B9}" type="datetimeFigureOut">
              <a:rPr lang="en-US" smtClean="0"/>
              <a:pPr/>
              <a:t>11/28/2020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0CFDC-8F20-4147-BF41-6F4DE3E1EC65}" type="slidenum">
              <a:rPr lang="en-US" smtClean="0"/>
              <a:pPr/>
              <a:t>‹#›</a:t>
            </a:fld>
            <a:endParaRPr lang="en-US"/>
          </a:p>
        </p:txBody>
      </p:sp>
    </p:spTree>
    <p:extLst>
      <p:ext uri="{BB962C8B-B14F-4D97-AF65-F5344CB8AC3E}">
        <p14:creationId xmlns:p14="http://schemas.microsoft.com/office/powerpoint/2010/main" val="1325513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3DDC3D-1DB5-4CCE-BE18-BE8C79AAE8B9}" type="datetimeFigureOut">
              <a:rPr lang="en-US" smtClean="0"/>
              <a:pPr/>
              <a:t>11/28/2020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AC50CFDC-8F20-4147-BF41-6F4DE3E1EC65}" type="slidenum">
              <a:rPr lang="en-US" smtClean="0"/>
              <a:pPr/>
              <a:t>‹#›</a:t>
            </a:fld>
            <a:endParaRPr lang="en-US"/>
          </a:p>
        </p:txBody>
      </p:sp>
    </p:spTree>
    <p:extLst>
      <p:ext uri="{BB962C8B-B14F-4D97-AF65-F5344CB8AC3E}">
        <p14:creationId xmlns:p14="http://schemas.microsoft.com/office/powerpoint/2010/main" val="250985268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ysClr val="windowText" lastClr="000000"/>
                </a:solidFill>
              </a:rPr>
              <a:t>Making an Impact </a:t>
            </a:r>
            <a:endParaRPr lang="en-US" dirty="0">
              <a:solidFill>
                <a:sysClr val="windowText" lastClr="000000"/>
              </a:solidFill>
            </a:endParaRPr>
          </a:p>
        </p:txBody>
      </p:sp>
      <p:sp>
        <p:nvSpPr>
          <p:cNvPr id="5" name="Content Placeholder 4"/>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lstStyle/>
          <a:p>
            <a:pPr algn="ctr">
              <a:buNone/>
            </a:pPr>
            <a:endParaRPr lang="en-US" dirty="0" smtClean="0"/>
          </a:p>
          <a:p>
            <a:pPr algn="ctr">
              <a:buNone/>
            </a:pPr>
            <a:endParaRPr lang="en-US" dirty="0" smtClean="0"/>
          </a:p>
          <a:p>
            <a:pPr algn="ctr">
              <a:buNone/>
            </a:pPr>
            <a:r>
              <a:rPr lang="en-US" dirty="0" smtClean="0">
                <a:solidFill>
                  <a:sysClr val="windowText" lastClr="000000"/>
                </a:solidFill>
              </a:rPr>
              <a:t>Name </a:t>
            </a:r>
          </a:p>
          <a:p>
            <a:pPr algn="ctr">
              <a:buNone/>
            </a:pPr>
            <a:r>
              <a:rPr lang="en-US" dirty="0" smtClean="0">
                <a:solidFill>
                  <a:sysClr val="windowText" lastClr="000000"/>
                </a:solidFill>
              </a:rPr>
              <a:t>Institution</a:t>
            </a:r>
          </a:p>
          <a:p>
            <a:pPr algn="ctr">
              <a:buNone/>
            </a:pPr>
            <a:r>
              <a:rPr lang="en-US" dirty="0" smtClean="0">
                <a:solidFill>
                  <a:sysClr val="windowText" lastClr="000000"/>
                </a:solidFill>
              </a:rPr>
              <a:t>Course </a:t>
            </a:r>
          </a:p>
          <a:p>
            <a:pPr algn="ctr">
              <a:buNone/>
            </a:pPr>
            <a:r>
              <a:rPr lang="en-US" dirty="0" smtClean="0">
                <a:solidFill>
                  <a:sysClr val="windowText" lastClr="000000"/>
                </a:solidFill>
              </a:rPr>
              <a:t>Instructor</a:t>
            </a:r>
          </a:p>
          <a:p>
            <a:pPr algn="ctr">
              <a:buNone/>
            </a:pPr>
            <a:r>
              <a:rPr lang="en-US" dirty="0" smtClean="0">
                <a:solidFill>
                  <a:sysClr val="windowText" lastClr="000000"/>
                </a:solidFill>
              </a:rPr>
              <a:t>Date </a:t>
            </a:r>
            <a:endParaRPr lang="en-US" dirty="0">
              <a:solidFill>
                <a:sysClr val="windowText" lastClr="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ysClr val="windowText" lastClr="000000"/>
                </a:solidFill>
              </a:rPr>
              <a:t>Background of the issue </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normAutofit fontScale="77500" lnSpcReduction="20000"/>
          </a:bodyPr>
          <a:lstStyle/>
          <a:p>
            <a:r>
              <a:rPr lang="en-US" sz="3200" dirty="0" smtClean="0">
                <a:solidFill>
                  <a:sysClr val="windowText" lastClr="000000"/>
                </a:solidFill>
              </a:rPr>
              <a:t>The United states has always faced a crisis on the provision of child care services. </a:t>
            </a:r>
          </a:p>
          <a:p>
            <a:r>
              <a:rPr lang="en-US" sz="3200" dirty="0" smtClean="0">
                <a:solidFill>
                  <a:sysClr val="windowText" lastClr="000000"/>
                </a:solidFill>
              </a:rPr>
              <a:t>The impacts of the corona virus on the economy have led the childcare sector to its collapse </a:t>
            </a:r>
          </a:p>
          <a:p>
            <a:r>
              <a:rPr lang="en-US" sz="3200" dirty="0" smtClean="0">
                <a:solidFill>
                  <a:sysClr val="windowText" lastClr="000000"/>
                </a:solidFill>
              </a:rPr>
              <a:t>The cost of the care is also expensive to provide and pay for (Phillips, </a:t>
            </a:r>
            <a:r>
              <a:rPr lang="en-US" sz="3200" i="1" dirty="0" smtClean="0">
                <a:solidFill>
                  <a:sysClr val="windowText" lastClr="000000"/>
                </a:solidFill>
              </a:rPr>
              <a:t>et al</a:t>
            </a:r>
            <a:r>
              <a:rPr lang="en-US" sz="3200" dirty="0" smtClean="0">
                <a:solidFill>
                  <a:sysClr val="windowText" lastClr="000000"/>
                </a:solidFill>
              </a:rPr>
              <a:t>, 2017).</a:t>
            </a:r>
          </a:p>
          <a:p>
            <a:r>
              <a:rPr lang="en-US" sz="3200" dirty="0" smtClean="0">
                <a:solidFill>
                  <a:sysClr val="windowText" lastClr="000000"/>
                </a:solidFill>
              </a:rPr>
              <a:t>Low growth rate of the service industry over time.</a:t>
            </a:r>
          </a:p>
          <a:p>
            <a:endParaRPr lang="en-US" dirty="0">
              <a:solidFill>
                <a:sysClr val="windowText" lastClr="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mtClean="0">
                <a:solidFill>
                  <a:sysClr val="windowText" lastClr="000000"/>
                </a:solidFill>
              </a:rPr>
              <a:t>Body of Knowledge</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normAutofit fontScale="92500" lnSpcReduction="20000"/>
          </a:bodyPr>
          <a:lstStyle/>
          <a:p>
            <a:r>
              <a:rPr lang="en-US" sz="3200" dirty="0" smtClean="0">
                <a:solidFill>
                  <a:sysClr val="windowText" lastClr="000000"/>
                </a:solidFill>
              </a:rPr>
              <a:t>Health education </a:t>
            </a:r>
          </a:p>
          <a:p>
            <a:r>
              <a:rPr lang="en-US" sz="3200" dirty="0" smtClean="0">
                <a:solidFill>
                  <a:sysClr val="windowText" lastClr="000000"/>
                </a:solidFill>
              </a:rPr>
              <a:t>Health care resources including care providers (Phillips, </a:t>
            </a:r>
            <a:r>
              <a:rPr lang="en-US" sz="3200" i="1" dirty="0" smtClean="0">
                <a:solidFill>
                  <a:sysClr val="windowText" lastClr="000000"/>
                </a:solidFill>
              </a:rPr>
              <a:t>et al</a:t>
            </a:r>
            <a:r>
              <a:rPr lang="en-US" sz="3200" dirty="0" smtClean="0">
                <a:solidFill>
                  <a:sysClr val="windowText" lastClr="000000"/>
                </a:solidFill>
              </a:rPr>
              <a:t>, 2017).</a:t>
            </a:r>
          </a:p>
          <a:p>
            <a:r>
              <a:rPr lang="en-US" sz="3200" dirty="0" smtClean="0">
                <a:solidFill>
                  <a:sysClr val="windowText" lastClr="000000"/>
                </a:solidFill>
              </a:rPr>
              <a:t>The healthcare services required by the children including vaccines, admission or diagnosis. </a:t>
            </a:r>
          </a:p>
          <a:p>
            <a:r>
              <a:rPr lang="en-US" sz="3200" dirty="0" smtClean="0">
                <a:solidFill>
                  <a:sysClr val="windowText" lastClr="000000"/>
                </a:solidFill>
              </a:rPr>
              <a:t>Disease control and preventive measures.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ysClr val="windowText" lastClr="000000"/>
                </a:solidFill>
              </a:rPr>
              <a:t>S</a:t>
            </a:r>
            <a:r>
              <a:rPr smtClean="0">
                <a:solidFill>
                  <a:sysClr val="windowText" lastClr="000000"/>
                </a:solidFill>
              </a:rPr>
              <a:t>ervice agency </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normAutofit fontScale="92500"/>
          </a:bodyPr>
          <a:lstStyle/>
          <a:p>
            <a:r>
              <a:rPr lang="en-US" sz="2800" dirty="0" smtClean="0">
                <a:solidFill>
                  <a:sysClr val="windowText" lastClr="000000"/>
                </a:solidFill>
              </a:rPr>
              <a:t>Washington family centre</a:t>
            </a:r>
          </a:p>
          <a:p>
            <a:pPr lvl="1"/>
            <a:r>
              <a:rPr lang="en-US" sz="2800" dirty="0" smtClean="0">
                <a:solidFill>
                  <a:sysClr val="windowText" lastClr="000000"/>
                </a:solidFill>
              </a:rPr>
              <a:t>Provides a database for all licensed care providers  Washington.</a:t>
            </a:r>
          </a:p>
          <a:p>
            <a:pPr lvl="1"/>
            <a:r>
              <a:rPr lang="en-US" sz="2800" dirty="0" smtClean="0">
                <a:solidFill>
                  <a:sysClr val="windowText" lastClr="000000"/>
                </a:solidFill>
              </a:rPr>
              <a:t>The agency helps individuals find child care services which support the needs of their child. </a:t>
            </a:r>
          </a:p>
          <a:p>
            <a:pPr lvl="1"/>
            <a:r>
              <a:rPr lang="en-US" sz="2800" dirty="0" smtClean="0">
                <a:solidFill>
                  <a:sysClr val="windowText" lastClr="000000"/>
                </a:solidFill>
              </a:rPr>
              <a:t>Shares information on what should be considered quality care. </a:t>
            </a:r>
          </a:p>
          <a:p>
            <a:pPr lvl="1"/>
            <a:endParaRPr lang="en-US" sz="2800" dirty="0">
              <a:solidFill>
                <a:sysClr val="windowText" lastClr="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ysClr val="windowText" lastClr="000000"/>
                </a:solidFill>
              </a:rPr>
              <a:t>P</a:t>
            </a:r>
            <a:r>
              <a:rPr smtClean="0">
                <a:solidFill>
                  <a:sysClr val="windowText" lastClr="000000"/>
                </a:solidFill>
              </a:rPr>
              <a:t>olicy issues </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lstStyle/>
          <a:p>
            <a:r>
              <a:rPr lang="en-US" dirty="0" smtClean="0">
                <a:solidFill>
                  <a:sysClr val="windowText" lastClr="000000"/>
                </a:solidFill>
              </a:rPr>
              <a:t>The policy of injury, trauma or illness. </a:t>
            </a:r>
          </a:p>
          <a:p>
            <a:pPr lvl="1"/>
            <a:r>
              <a:rPr lang="en-US" dirty="0" smtClean="0">
                <a:solidFill>
                  <a:sysClr val="windowText" lastClr="000000"/>
                </a:solidFill>
              </a:rPr>
              <a:t>Explains the procedures for provision of services on case of injury or trauma. (</a:t>
            </a:r>
            <a:r>
              <a:rPr lang="en-US" dirty="0" err="1" smtClean="0">
                <a:solidFill>
                  <a:sysClr val="windowText" lastClr="000000"/>
                </a:solidFill>
              </a:rPr>
              <a:t>Berrick</a:t>
            </a:r>
            <a:r>
              <a:rPr lang="en-US" dirty="0" smtClean="0">
                <a:solidFill>
                  <a:sysClr val="windowText" lastClr="000000"/>
                </a:solidFill>
              </a:rPr>
              <a:t>, 2017).</a:t>
            </a:r>
          </a:p>
          <a:p>
            <a:r>
              <a:rPr lang="en-US" dirty="0" smtClean="0">
                <a:solidFill>
                  <a:sysClr val="windowText" lastClr="000000"/>
                </a:solidFill>
              </a:rPr>
              <a:t>Administration of medication</a:t>
            </a:r>
          </a:p>
          <a:p>
            <a:pPr lvl="1"/>
            <a:r>
              <a:rPr lang="en-US" dirty="0" smtClean="0">
                <a:solidFill>
                  <a:sysClr val="windowText" lastClr="000000"/>
                </a:solidFill>
              </a:rPr>
              <a:t>Explains the important procedures when medical administration is required for the children.</a:t>
            </a:r>
          </a:p>
          <a:p>
            <a:r>
              <a:rPr lang="en-US" dirty="0" smtClean="0">
                <a:solidFill>
                  <a:sysClr val="windowText" lastClr="000000"/>
                </a:solidFill>
              </a:rPr>
              <a:t>The Fees policy</a:t>
            </a:r>
          </a:p>
          <a:p>
            <a:pPr lvl="1"/>
            <a:r>
              <a:rPr lang="en-US" dirty="0" smtClean="0">
                <a:solidFill>
                  <a:sysClr val="windowText" lastClr="000000"/>
                </a:solidFill>
              </a:rPr>
              <a:t>	The policy sets guidelines for setting up of fees and the collection procedures when providing medical services to children in the streets.  </a:t>
            </a:r>
            <a:endParaRPr lang="en-US" dirty="0">
              <a:solidFill>
                <a:sysClr val="windowText" lastClr="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ysClr val="windowText" lastClr="000000"/>
                </a:solidFill>
              </a:rPr>
              <a:t>I</a:t>
            </a:r>
            <a:r>
              <a:rPr smtClean="0">
                <a:solidFill>
                  <a:sysClr val="windowText" lastClr="000000"/>
                </a:solidFill>
              </a:rPr>
              <a:t>mplications </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normAutofit fontScale="85000" lnSpcReduction="20000"/>
          </a:bodyPr>
          <a:lstStyle/>
          <a:p>
            <a:r>
              <a:rPr lang="en-US" sz="3200" dirty="0" smtClean="0">
                <a:solidFill>
                  <a:sysClr val="windowText" lastClr="000000"/>
                </a:solidFill>
              </a:rPr>
              <a:t>The government role in developing programs for child care should be improved. </a:t>
            </a:r>
          </a:p>
          <a:p>
            <a:r>
              <a:rPr lang="en-US" sz="3200" dirty="0" smtClean="0">
                <a:solidFill>
                  <a:sysClr val="windowText" lastClr="000000"/>
                </a:solidFill>
              </a:rPr>
              <a:t>The childcare services are highly priced which may risk the  lives of young children (</a:t>
            </a:r>
            <a:r>
              <a:rPr lang="en-US" sz="3200" dirty="0" err="1" smtClean="0">
                <a:solidFill>
                  <a:sysClr val="windowText" lastClr="000000"/>
                </a:solidFill>
              </a:rPr>
              <a:t>Berrick</a:t>
            </a:r>
            <a:r>
              <a:rPr lang="en-US" sz="3200" dirty="0" smtClean="0">
                <a:solidFill>
                  <a:sysClr val="windowText" lastClr="000000"/>
                </a:solidFill>
              </a:rPr>
              <a:t>, 2017). </a:t>
            </a:r>
          </a:p>
          <a:p>
            <a:r>
              <a:rPr lang="en-US" sz="3200" dirty="0" smtClean="0">
                <a:solidFill>
                  <a:sysClr val="windowText" lastClr="000000"/>
                </a:solidFill>
              </a:rPr>
              <a:t>The various policies developed to address the issue of child care have not been effective enough to promote better care. </a:t>
            </a:r>
            <a:endParaRPr lang="en-US" sz="3200" dirty="0">
              <a:solidFill>
                <a:sysClr val="windowText" lastClr="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ysClr val="windowText" lastClr="000000"/>
                </a:solidFill>
              </a:rPr>
              <a:t>R</a:t>
            </a:r>
            <a:r>
              <a:rPr smtClean="0">
                <a:solidFill>
                  <a:sysClr val="windowText" lastClr="000000"/>
                </a:solidFill>
              </a:rPr>
              <a:t>eferences </a:t>
            </a:r>
            <a:endParaRPr lang="en-US" dirty="0">
              <a:solidFill>
                <a:sysClr val="windowText" lastClr="000000"/>
              </a:solidFill>
            </a:endParaRPr>
          </a:p>
        </p:txBody>
      </p:sp>
      <p:sp>
        <p:nvSpPr>
          <p:cNvPr id="2" name="Content Placeholder 1"/>
          <p:cNvSpPr>
            <a:spLocks noGrp="1"/>
          </p:cNvSpPr>
          <p:nvPr>
            <p:ph idx="1"/>
          </p:nvPr>
        </p:nvSpPr>
        <p:spPr>
          <a:ln>
            <a:noFill/>
          </a:ln>
          <a:effectLst/>
          <a:scene3d>
            <a:camera prst="orthographicFront">
              <a:rot lat="0" lon="0" rev="0"/>
            </a:camera>
            <a:lightRig rig="chilly" dir="t">
              <a:rot lat="0" lon="0" rev="18480000"/>
            </a:lightRig>
          </a:scene3d>
          <a:sp3d prstMaterial="clear">
            <a:bevelT h="63500"/>
          </a:sp3d>
        </p:spPr>
        <p:txBody>
          <a:bodyPr/>
          <a:lstStyle/>
          <a:p>
            <a:r>
              <a:rPr lang="en-US" dirty="0" err="1" smtClean="0">
                <a:solidFill>
                  <a:sysClr val="windowText" lastClr="000000"/>
                </a:solidFill>
              </a:rPr>
              <a:t>Berrick</a:t>
            </a:r>
            <a:r>
              <a:rPr lang="en-US" dirty="0" smtClean="0">
                <a:solidFill>
                  <a:sysClr val="windowText" lastClr="000000"/>
                </a:solidFill>
              </a:rPr>
              <a:t>, J. (2017). Trends and issues in the US child welfare system. </a:t>
            </a:r>
            <a:r>
              <a:rPr lang="en-US" i="1" dirty="0" smtClean="0">
                <a:solidFill>
                  <a:sysClr val="windowText" lastClr="000000"/>
                </a:solidFill>
              </a:rPr>
              <a:t>Child protection systems: International trends and orientations</a:t>
            </a:r>
            <a:r>
              <a:rPr lang="en-US" dirty="0" smtClean="0">
                <a:solidFill>
                  <a:sysClr val="windowText" lastClr="000000"/>
                </a:solidFill>
              </a:rPr>
              <a:t>, 17-35.</a:t>
            </a:r>
          </a:p>
          <a:p>
            <a:r>
              <a:rPr lang="en-US" dirty="0" smtClean="0">
                <a:solidFill>
                  <a:sysClr val="windowText" lastClr="000000"/>
                </a:solidFill>
              </a:rPr>
              <a:t>Phillips, D., McCartney, K., &amp; </a:t>
            </a:r>
            <a:r>
              <a:rPr lang="en-US" dirty="0" err="1" smtClean="0">
                <a:solidFill>
                  <a:sysClr val="windowText" lastClr="000000"/>
                </a:solidFill>
              </a:rPr>
              <a:t>Scarr</a:t>
            </a:r>
            <a:r>
              <a:rPr lang="en-US" dirty="0" smtClean="0">
                <a:solidFill>
                  <a:sysClr val="windowText" lastClr="000000"/>
                </a:solidFill>
              </a:rPr>
              <a:t>, S. (2017). Child-care quality and children's social development. </a:t>
            </a:r>
            <a:r>
              <a:rPr lang="en-US" i="1" dirty="0" smtClean="0">
                <a:solidFill>
                  <a:sysClr val="windowText" lastClr="000000"/>
                </a:solidFill>
              </a:rPr>
              <a:t>Developmental psychology</a:t>
            </a:r>
            <a:r>
              <a:rPr lang="en-US" dirty="0" smtClean="0">
                <a:solidFill>
                  <a:sysClr val="windowText" lastClr="000000"/>
                </a:solidFill>
              </a:rPr>
              <a:t>, </a:t>
            </a:r>
            <a:r>
              <a:rPr lang="en-US" i="1" dirty="0" smtClean="0">
                <a:solidFill>
                  <a:sysClr val="windowText" lastClr="000000"/>
                </a:solidFill>
              </a:rPr>
              <a:t>23</a:t>
            </a:r>
            <a:r>
              <a:rPr lang="en-US" dirty="0" smtClean="0">
                <a:solidFill>
                  <a:sysClr val="windowText" lastClr="000000"/>
                </a:solidFill>
              </a:rPr>
              <a:t>(4), 537.</a:t>
            </a:r>
            <a:endParaRPr lang="en-US" dirty="0">
              <a:solidFill>
                <a:sysClr val="windowText" lastClr="000000"/>
              </a:solidFill>
            </a:endParaRPr>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109</TotalTime>
  <Words>652</Words>
  <Application>Microsoft Office PowerPoint</Application>
  <PresentationFormat>On-screen Show (4:3)</PresentationFormat>
  <Paragraphs>51</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Making an Impact </vt:lpstr>
      <vt:lpstr>Background of the issue </vt:lpstr>
      <vt:lpstr>Body of Knowledge</vt:lpstr>
      <vt:lpstr>Service agency </vt:lpstr>
      <vt:lpstr>Policy issues </vt:lpstr>
      <vt:lpstr>Implications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an Impact</dc:title>
  <dc:creator>computer</dc:creator>
  <cp:lastModifiedBy>HP</cp:lastModifiedBy>
  <cp:revision>38</cp:revision>
  <dcterms:created xsi:type="dcterms:W3CDTF">2020-11-28T06:58:54Z</dcterms:created>
  <dcterms:modified xsi:type="dcterms:W3CDTF">2020-11-28T20:24:48Z</dcterms:modified>
</cp:coreProperties>
</file>